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5" r:id="rId16"/>
    <p:sldId id="273" r:id="rId17"/>
    <p:sldId id="274" r:id="rId18"/>
    <p:sldId id="26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480696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395235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6059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136272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81448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4064313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2890738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1461752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281265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0C93E-AE9F-47A5-81F4-93196272B1E6}"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376129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0C93E-AE9F-47A5-81F4-93196272B1E6}"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302953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10C93E-AE9F-47A5-81F4-93196272B1E6}" type="datetimeFigureOut">
              <a:rPr lang="en-IN" smtClean="0"/>
              <a:t>07-05-2022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249147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10C93E-AE9F-47A5-81F4-93196272B1E6}" type="datetimeFigureOut">
              <a:rPr lang="en-IN" smtClean="0"/>
              <a:t>07-05-2022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1800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0C93E-AE9F-47A5-81F4-93196272B1E6}" type="datetimeFigureOut">
              <a:rPr lang="en-IN" smtClean="0"/>
              <a:t>07-05-2022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194064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10C93E-AE9F-47A5-81F4-93196272B1E6}"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A54CC6-E21E-4690-96F1-89C204807F21}" type="slidenum">
              <a:rPr lang="en-IN" smtClean="0"/>
              <a:t>‹#›</a:t>
            </a:fld>
            <a:endParaRPr lang="en-IN"/>
          </a:p>
        </p:txBody>
      </p:sp>
    </p:spTree>
    <p:extLst>
      <p:ext uri="{BB962C8B-B14F-4D97-AF65-F5344CB8AC3E}">
        <p14:creationId xmlns:p14="http://schemas.microsoft.com/office/powerpoint/2010/main" val="67117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A54CC6-E21E-4690-96F1-89C204807F21}" type="slidenum">
              <a:rPr lang="en-IN" smtClean="0"/>
              <a:t>‹#›</a:t>
            </a:fld>
            <a:endParaRPr lang="en-IN"/>
          </a:p>
        </p:txBody>
      </p:sp>
      <p:sp>
        <p:nvSpPr>
          <p:cNvPr id="5" name="Date Placeholder 4"/>
          <p:cNvSpPr>
            <a:spLocks noGrp="1"/>
          </p:cNvSpPr>
          <p:nvPr>
            <p:ph type="dt" sz="half" idx="10"/>
          </p:nvPr>
        </p:nvSpPr>
        <p:spPr/>
        <p:txBody>
          <a:bodyPr/>
          <a:lstStyle/>
          <a:p>
            <a:fld id="{9E10C93E-AE9F-47A5-81F4-93196272B1E6}" type="datetimeFigureOut">
              <a:rPr lang="en-IN" smtClean="0"/>
              <a:t>07-05-2022</a:t>
            </a:fld>
            <a:endParaRPr lang="en-IN"/>
          </a:p>
        </p:txBody>
      </p:sp>
    </p:spTree>
    <p:extLst>
      <p:ext uri="{BB962C8B-B14F-4D97-AF65-F5344CB8AC3E}">
        <p14:creationId xmlns:p14="http://schemas.microsoft.com/office/powerpoint/2010/main" val="199432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10C93E-AE9F-47A5-81F4-93196272B1E6}" type="datetimeFigureOut">
              <a:rPr lang="en-IN" smtClean="0"/>
              <a:t>07-05-2022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A54CC6-E21E-4690-96F1-89C204807F21}" type="slidenum">
              <a:rPr lang="en-IN" smtClean="0"/>
              <a:t>‹#›</a:t>
            </a:fld>
            <a:endParaRPr lang="en-IN"/>
          </a:p>
        </p:txBody>
      </p:sp>
    </p:spTree>
    <p:extLst>
      <p:ext uri="{BB962C8B-B14F-4D97-AF65-F5344CB8AC3E}">
        <p14:creationId xmlns:p14="http://schemas.microsoft.com/office/powerpoint/2010/main" val="41187804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3516-896E-50CA-89FE-87D64D48A3C1}"/>
              </a:ext>
            </a:extLst>
          </p:cNvPr>
          <p:cNvSpPr>
            <a:spLocks noGrp="1"/>
          </p:cNvSpPr>
          <p:nvPr>
            <p:ph type="ctrTitle"/>
          </p:nvPr>
        </p:nvSpPr>
        <p:spPr>
          <a:xfrm>
            <a:off x="1507067" y="2385873"/>
            <a:ext cx="9223137" cy="1467670"/>
          </a:xfrm>
        </p:spPr>
        <p:txBody>
          <a:bodyPr>
            <a:normAutofit/>
          </a:bodyPr>
          <a:lstStyle/>
          <a:p>
            <a:pPr algn="ctr"/>
            <a:r>
              <a:rPr lang="en-IN" sz="3600" dirty="0">
                <a:latin typeface="Times New Roman" panose="02020603050405020304" pitchFamily="18" charset="0"/>
                <a:cs typeface="Times New Roman" panose="02020603050405020304" pitchFamily="18" charset="0"/>
              </a:rPr>
              <a:t>INTELLIGENT SOCIAL SURVEILLANCE SYSTEM</a:t>
            </a:r>
          </a:p>
        </p:txBody>
      </p:sp>
      <p:sp>
        <p:nvSpPr>
          <p:cNvPr id="3" name="Subtitle 2">
            <a:extLst>
              <a:ext uri="{FF2B5EF4-FFF2-40B4-BE49-F238E27FC236}">
                <a16:creationId xmlns:a16="http://schemas.microsoft.com/office/drawing/2014/main" id="{4A27A938-E09E-408C-06BD-E24A9ADFE200}"/>
              </a:ext>
            </a:extLst>
          </p:cNvPr>
          <p:cNvSpPr>
            <a:spLocks noGrp="1"/>
          </p:cNvSpPr>
          <p:nvPr>
            <p:ph type="subTitle" idx="1"/>
          </p:nvPr>
        </p:nvSpPr>
        <p:spPr>
          <a:xfrm>
            <a:off x="1484432" y="4032172"/>
            <a:ext cx="9223136" cy="1096899"/>
          </a:xfrm>
        </p:spPr>
        <p:txBody>
          <a:bodyPr>
            <a:noAutofit/>
          </a:bodyPr>
          <a:lstStyle/>
          <a:p>
            <a:pPr marL="0" indent="0" algn="ctr">
              <a:buNone/>
            </a:pPr>
            <a:r>
              <a:rPr lang="en-US" sz="1400" dirty="0">
                <a:solidFill>
                  <a:schemeClr val="bg2">
                    <a:lumMod val="50000"/>
                  </a:schemeClr>
                </a:solidFill>
                <a:latin typeface="Times New Roman" panose="02020603050405020304" pitchFamily="18" charset="0"/>
                <a:cs typeface="Times New Roman" panose="02020603050405020304" pitchFamily="18" charset="0"/>
              </a:rPr>
              <a:t>CREATED BY – </a:t>
            </a:r>
          </a:p>
          <a:p>
            <a:pPr marL="0" indent="0" algn="ctr">
              <a:buNone/>
            </a:pPr>
            <a:r>
              <a:rPr lang="en-US" sz="1400" dirty="0">
                <a:solidFill>
                  <a:schemeClr val="bg2">
                    <a:lumMod val="50000"/>
                  </a:schemeClr>
                </a:solidFill>
                <a:latin typeface="Times New Roman" panose="02020603050405020304" pitchFamily="18" charset="0"/>
                <a:cs typeface="Times New Roman" panose="02020603050405020304" pitchFamily="18" charset="0"/>
              </a:rPr>
              <a:t>DEV RAMCHANDANI (EN18CS301078)</a:t>
            </a:r>
          </a:p>
          <a:p>
            <a:pPr marL="0" indent="0" algn="ctr">
              <a:buNone/>
            </a:pPr>
            <a:r>
              <a:rPr lang="en-US" sz="1400" dirty="0">
                <a:solidFill>
                  <a:schemeClr val="bg2">
                    <a:lumMod val="50000"/>
                  </a:schemeClr>
                </a:solidFill>
                <a:latin typeface="Times New Roman" panose="02020603050405020304" pitchFamily="18" charset="0"/>
                <a:cs typeface="Times New Roman" panose="02020603050405020304" pitchFamily="18" charset="0"/>
              </a:rPr>
              <a:t>DHRUV BOTHRA (EN18CS301079)</a:t>
            </a:r>
          </a:p>
          <a:p>
            <a:pPr marL="0" indent="0" algn="ctr">
              <a:buNone/>
            </a:pPr>
            <a:r>
              <a:rPr lang="en-US" sz="1400" dirty="0">
                <a:solidFill>
                  <a:schemeClr val="bg2">
                    <a:lumMod val="50000"/>
                  </a:schemeClr>
                </a:solidFill>
                <a:latin typeface="Times New Roman" panose="02020603050405020304" pitchFamily="18" charset="0"/>
                <a:cs typeface="Times New Roman" panose="02020603050405020304" pitchFamily="18" charset="0"/>
              </a:rPr>
              <a:t>DHRUVANSH MOYAL (EN18CS301080)</a:t>
            </a:r>
          </a:p>
        </p:txBody>
      </p:sp>
      <p:pic>
        <p:nvPicPr>
          <p:cNvPr id="4" name="Picture 3">
            <a:extLst>
              <a:ext uri="{FF2B5EF4-FFF2-40B4-BE49-F238E27FC236}">
                <a16:creationId xmlns:a16="http://schemas.microsoft.com/office/drawing/2014/main" id="{611B1218-CD6E-E8DE-C8A4-BF97855002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72050" y="469054"/>
            <a:ext cx="2247900" cy="1935480"/>
          </a:xfrm>
          <a:prstGeom prst="rect">
            <a:avLst/>
          </a:prstGeom>
          <a:noFill/>
          <a:ln>
            <a:noFill/>
          </a:ln>
        </p:spPr>
      </p:pic>
    </p:spTree>
    <p:extLst>
      <p:ext uri="{BB962C8B-B14F-4D97-AF65-F5344CB8AC3E}">
        <p14:creationId xmlns:p14="http://schemas.microsoft.com/office/powerpoint/2010/main" val="27840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55BB-A681-EB2E-7C29-7DBFDAF7F630}"/>
              </a:ext>
            </a:extLst>
          </p:cNvPr>
          <p:cNvSpPr>
            <a:spLocks noGrp="1"/>
          </p:cNvSpPr>
          <p:nvPr>
            <p:ph type="title"/>
          </p:nvPr>
        </p:nvSpPr>
        <p:spPr>
          <a:xfrm>
            <a:off x="668003" y="264367"/>
            <a:ext cx="8596668" cy="1320800"/>
          </a:xfrm>
        </p:spPr>
        <p:txBody>
          <a:bodyPr/>
          <a:lstStyle/>
          <a:p>
            <a:r>
              <a:rPr lang="en-US" dirty="0"/>
              <a:t>Activity Diagram</a:t>
            </a:r>
            <a:endParaRPr lang="en-IN" dirty="0"/>
          </a:p>
        </p:txBody>
      </p:sp>
      <p:pic>
        <p:nvPicPr>
          <p:cNvPr id="4" name="Content Placeholder 3">
            <a:extLst>
              <a:ext uri="{FF2B5EF4-FFF2-40B4-BE49-F238E27FC236}">
                <a16:creationId xmlns:a16="http://schemas.microsoft.com/office/drawing/2014/main" id="{F9A4D87B-3F57-05A9-47B3-BC0E851B93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510" y="924767"/>
            <a:ext cx="3042106" cy="5465813"/>
          </a:xfrm>
          <a:prstGeom prst="rect">
            <a:avLst/>
          </a:prstGeom>
        </p:spPr>
      </p:pic>
      <p:pic>
        <p:nvPicPr>
          <p:cNvPr id="5" name="Picture 4">
            <a:extLst>
              <a:ext uri="{FF2B5EF4-FFF2-40B4-BE49-F238E27FC236}">
                <a16:creationId xmlns:a16="http://schemas.microsoft.com/office/drawing/2014/main" id="{A9641C51-DB8E-1F27-7729-651AA319A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481" y="924767"/>
            <a:ext cx="2797757" cy="5465813"/>
          </a:xfrm>
          <a:prstGeom prst="rect">
            <a:avLst/>
          </a:prstGeom>
        </p:spPr>
      </p:pic>
      <p:pic>
        <p:nvPicPr>
          <p:cNvPr id="6" name="Picture 5">
            <a:extLst>
              <a:ext uri="{FF2B5EF4-FFF2-40B4-BE49-F238E27FC236}">
                <a16:creationId xmlns:a16="http://schemas.microsoft.com/office/drawing/2014/main" id="{AEA62C3E-7F41-7C42-4F34-56454FA29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103" y="924767"/>
            <a:ext cx="2665967" cy="5465813"/>
          </a:xfrm>
          <a:prstGeom prst="rect">
            <a:avLst/>
          </a:prstGeom>
        </p:spPr>
      </p:pic>
      <p:sp>
        <p:nvSpPr>
          <p:cNvPr id="7" name="TextBox 6">
            <a:extLst>
              <a:ext uri="{FF2B5EF4-FFF2-40B4-BE49-F238E27FC236}">
                <a16:creationId xmlns:a16="http://schemas.microsoft.com/office/drawing/2014/main" id="{541C9651-2DDD-7222-3229-58C42E64A7E6}"/>
              </a:ext>
            </a:extLst>
          </p:cNvPr>
          <p:cNvSpPr txBox="1"/>
          <p:nvPr/>
        </p:nvSpPr>
        <p:spPr>
          <a:xfrm>
            <a:off x="8175815" y="6390580"/>
            <a:ext cx="31724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5: Activity diagram for theft detection</a:t>
            </a:r>
            <a:endParaRPr lang="en-IN"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B6F00B7-3FFC-E763-A85C-30EA59AA585C}"/>
              </a:ext>
            </a:extLst>
          </p:cNvPr>
          <p:cNvSpPr txBox="1"/>
          <p:nvPr/>
        </p:nvSpPr>
        <p:spPr>
          <a:xfrm>
            <a:off x="4312155" y="6390579"/>
            <a:ext cx="3172408"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4: Activity diagram for Social distancing detection</a:t>
            </a:r>
            <a:endParaRPr lang="en-IN"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9C30C2-6F27-C6AA-972E-33A5C8DE4EA1}"/>
              </a:ext>
            </a:extLst>
          </p:cNvPr>
          <p:cNvSpPr txBox="1"/>
          <p:nvPr/>
        </p:nvSpPr>
        <p:spPr>
          <a:xfrm>
            <a:off x="494359" y="6390579"/>
            <a:ext cx="3172408"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3: Activity diagram for face mask detection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66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6E59-07F5-A329-2A9E-773D34154026}"/>
              </a:ext>
            </a:extLst>
          </p:cNvPr>
          <p:cNvSpPr>
            <a:spLocks noGrp="1"/>
          </p:cNvSpPr>
          <p:nvPr>
            <p:ph type="title"/>
          </p:nvPr>
        </p:nvSpPr>
        <p:spPr/>
        <p:txBody>
          <a:bodyPr/>
          <a:lstStyle/>
          <a:p>
            <a:r>
              <a:rPr lang="en-US" dirty="0"/>
              <a:t>Sequence Diagrams</a:t>
            </a:r>
            <a:endParaRPr lang="en-IN" dirty="0"/>
          </a:p>
        </p:txBody>
      </p:sp>
      <p:pic>
        <p:nvPicPr>
          <p:cNvPr id="4" name="Content Placeholder 3">
            <a:extLst>
              <a:ext uri="{FF2B5EF4-FFF2-40B4-BE49-F238E27FC236}">
                <a16:creationId xmlns:a16="http://schemas.microsoft.com/office/drawing/2014/main" id="{E7618DDB-A9FC-3D5C-AAAA-66745A64F1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687" y="1490334"/>
            <a:ext cx="4785688" cy="4758066"/>
          </a:xfrm>
          <a:prstGeom prst="rect">
            <a:avLst/>
          </a:prstGeom>
        </p:spPr>
      </p:pic>
      <p:sp>
        <p:nvSpPr>
          <p:cNvPr id="5" name="TextBox 4">
            <a:extLst>
              <a:ext uri="{FF2B5EF4-FFF2-40B4-BE49-F238E27FC236}">
                <a16:creationId xmlns:a16="http://schemas.microsoft.com/office/drawing/2014/main" id="{222F83DE-5A36-41E7-9160-56E2232F7FD8}"/>
              </a:ext>
            </a:extLst>
          </p:cNvPr>
          <p:cNvSpPr txBox="1"/>
          <p:nvPr/>
        </p:nvSpPr>
        <p:spPr>
          <a:xfrm>
            <a:off x="3877327" y="6248400"/>
            <a:ext cx="3172408"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6: Sequence diagram for Social distancing detection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44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4DF01B-F0AF-F33E-1B0D-F727DE1A8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919" y="113560"/>
            <a:ext cx="5675533" cy="6100629"/>
          </a:xfrm>
          <a:prstGeom prst="rect">
            <a:avLst/>
          </a:prstGeom>
        </p:spPr>
      </p:pic>
      <p:sp>
        <p:nvSpPr>
          <p:cNvPr id="5" name="TextBox 4">
            <a:extLst>
              <a:ext uri="{FF2B5EF4-FFF2-40B4-BE49-F238E27FC236}">
                <a16:creationId xmlns:a16="http://schemas.microsoft.com/office/drawing/2014/main" id="{F1B0DF35-9E84-7B27-3148-E4AB066DDF10}"/>
              </a:ext>
            </a:extLst>
          </p:cNvPr>
          <p:cNvSpPr txBox="1"/>
          <p:nvPr/>
        </p:nvSpPr>
        <p:spPr>
          <a:xfrm>
            <a:off x="4309481" y="5983356"/>
            <a:ext cx="3172408"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7: Sequence diagram for face mask detection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7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DB65A-88C3-AB67-11BD-51FC3506BC98}"/>
              </a:ext>
            </a:extLst>
          </p:cNvPr>
          <p:cNvSpPr txBox="1"/>
          <p:nvPr/>
        </p:nvSpPr>
        <p:spPr>
          <a:xfrm>
            <a:off x="3877327" y="6248400"/>
            <a:ext cx="317240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8: Sequence diagram for theft detection</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ED4F20B-494F-8B5E-45F3-CD52BA9B22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0809" y="564152"/>
            <a:ext cx="5005443" cy="5729696"/>
          </a:xfrm>
          <a:prstGeom prst="rect">
            <a:avLst/>
          </a:prstGeom>
          <a:noFill/>
          <a:ln>
            <a:noFill/>
          </a:ln>
        </p:spPr>
      </p:pic>
    </p:spTree>
    <p:extLst>
      <p:ext uri="{BB962C8B-B14F-4D97-AF65-F5344CB8AC3E}">
        <p14:creationId xmlns:p14="http://schemas.microsoft.com/office/powerpoint/2010/main" val="1313632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7972-34CB-78E0-A3C8-0C32BE6D5421}"/>
              </a:ext>
            </a:extLst>
          </p:cNvPr>
          <p:cNvSpPr>
            <a:spLocks noGrp="1"/>
          </p:cNvSpPr>
          <p:nvPr>
            <p:ph type="title"/>
          </p:nvPr>
        </p:nvSpPr>
        <p:spPr/>
        <p:txBody>
          <a:bodyPr/>
          <a:lstStyle/>
          <a:p>
            <a:r>
              <a:rPr lang="en-US" dirty="0"/>
              <a:t>Result </a:t>
            </a:r>
            <a:r>
              <a:rPr lang="en-US"/>
              <a:t>And Discussion:</a:t>
            </a:r>
            <a:endParaRPr lang="en-IN"/>
          </a:p>
        </p:txBody>
      </p:sp>
      <p:sp>
        <p:nvSpPr>
          <p:cNvPr id="7" name="TextBox 6">
            <a:extLst>
              <a:ext uri="{FF2B5EF4-FFF2-40B4-BE49-F238E27FC236}">
                <a16:creationId xmlns:a16="http://schemas.microsoft.com/office/drawing/2014/main" id="{78093EC5-7D8D-309D-1558-0B29B5B7B490}"/>
              </a:ext>
            </a:extLst>
          </p:cNvPr>
          <p:cNvSpPr txBox="1"/>
          <p:nvPr/>
        </p:nvSpPr>
        <p:spPr>
          <a:xfrm>
            <a:off x="3877326" y="5778857"/>
            <a:ext cx="317240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9: GUI made using </a:t>
            </a:r>
            <a:r>
              <a:rPr lang="en-US" sz="1200" dirty="0" err="1">
                <a:latin typeface="Times New Roman" panose="02020603050405020304" pitchFamily="18" charset="0"/>
                <a:cs typeface="Times New Roman" panose="02020603050405020304" pitchFamily="18" charset="0"/>
              </a:rPr>
              <a:t>tkinter</a:t>
            </a:r>
            <a:endParaRPr lang="en-IN" sz="1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A7644C-2B1F-C10F-8613-CE20F4B84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684" y="1630445"/>
            <a:ext cx="6039693" cy="4058216"/>
          </a:xfrm>
          <a:prstGeom prst="rect">
            <a:avLst/>
          </a:prstGeom>
        </p:spPr>
      </p:pic>
    </p:spTree>
    <p:extLst>
      <p:ext uri="{BB962C8B-B14F-4D97-AF65-F5344CB8AC3E}">
        <p14:creationId xmlns:p14="http://schemas.microsoft.com/office/powerpoint/2010/main" val="298228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932FB8-6574-6BD4-6D9E-5CD885625946}"/>
              </a:ext>
            </a:extLst>
          </p:cNvPr>
          <p:cNvSpPr txBox="1"/>
          <p:nvPr/>
        </p:nvSpPr>
        <p:spPr>
          <a:xfrm>
            <a:off x="4185587" y="5602055"/>
            <a:ext cx="317240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10: Result of theft detection</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10456B-DBEA-2DFA-4567-5CA24367FB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89" t="9363" r="12486" b="33336"/>
          <a:stretch/>
        </p:blipFill>
        <p:spPr bwMode="auto">
          <a:xfrm>
            <a:off x="2763344" y="3575757"/>
            <a:ext cx="6016895" cy="187954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94FB2EF1-41D8-210A-E51C-2742FDCBF3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15" t="13498" r="48576" b="29213"/>
          <a:stretch/>
        </p:blipFill>
        <p:spPr bwMode="auto">
          <a:xfrm>
            <a:off x="2532658" y="1285701"/>
            <a:ext cx="3000785" cy="214329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C3153F4-6A8D-C9C1-B2B7-444797167F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06" t="13499" r="48576" b="27577"/>
          <a:stretch/>
        </p:blipFill>
        <p:spPr bwMode="auto">
          <a:xfrm>
            <a:off x="6096000" y="1285701"/>
            <a:ext cx="3095302" cy="2143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975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98FEA4-6958-03CA-714D-DCAA7A97B5F7}"/>
              </a:ext>
            </a:extLst>
          </p:cNvPr>
          <p:cNvSpPr txBox="1"/>
          <p:nvPr/>
        </p:nvSpPr>
        <p:spPr>
          <a:xfrm>
            <a:off x="4366950" y="6071582"/>
            <a:ext cx="317240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11: Result of face mask detection</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2E34DAA-9D5F-457A-2634-445E5C344D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723" t="22318" r="35835" b="39901"/>
          <a:stretch/>
        </p:blipFill>
        <p:spPr bwMode="auto">
          <a:xfrm>
            <a:off x="3338250" y="265018"/>
            <a:ext cx="2057400" cy="171831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9DF519D-4601-96EC-FCD3-1990E2743D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788" t="22160" r="35586" b="41677"/>
          <a:stretch/>
        </p:blipFill>
        <p:spPr bwMode="auto">
          <a:xfrm>
            <a:off x="6500815" y="334868"/>
            <a:ext cx="2077085" cy="164846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82E5A1D-AD42-EC97-010A-F5309B9B2B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7400" y="2165191"/>
            <a:ext cx="5731510" cy="1528445"/>
          </a:xfrm>
          <a:prstGeom prst="rect">
            <a:avLst/>
          </a:prstGeom>
        </p:spPr>
      </p:pic>
      <p:pic>
        <p:nvPicPr>
          <p:cNvPr id="6" name="Picture 5">
            <a:extLst>
              <a:ext uri="{FF2B5EF4-FFF2-40B4-BE49-F238E27FC236}">
                <a16:creationId xmlns:a16="http://schemas.microsoft.com/office/drawing/2014/main" id="{AA77E897-CB19-B059-B4C4-A9AEA2BCC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9992" y="3840574"/>
            <a:ext cx="4886325" cy="2084070"/>
          </a:xfrm>
          <a:prstGeom prst="rect">
            <a:avLst/>
          </a:prstGeom>
        </p:spPr>
      </p:pic>
    </p:spTree>
    <p:extLst>
      <p:ext uri="{BB962C8B-B14F-4D97-AF65-F5344CB8AC3E}">
        <p14:creationId xmlns:p14="http://schemas.microsoft.com/office/powerpoint/2010/main" val="211757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24C4D-4D65-0ED0-E004-BD5121DB5B4E}"/>
              </a:ext>
            </a:extLst>
          </p:cNvPr>
          <p:cNvSpPr txBox="1"/>
          <p:nvPr/>
        </p:nvSpPr>
        <p:spPr>
          <a:xfrm>
            <a:off x="4509796" y="5296678"/>
            <a:ext cx="317240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12: Result of social distancing detection</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360E789-8735-CB5E-0D9D-ADC227BFF1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832" t="34792" r="27261" b="19918"/>
          <a:stretch/>
        </p:blipFill>
        <p:spPr bwMode="auto">
          <a:xfrm>
            <a:off x="2908640" y="1661004"/>
            <a:ext cx="6374720" cy="35359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0473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A60D-2D95-5071-7ED3-FD6695964128}"/>
              </a:ext>
            </a:extLst>
          </p:cNvPr>
          <p:cNvSpPr>
            <a:spLocks noGrp="1"/>
          </p:cNvSpPr>
          <p:nvPr>
            <p:ph type="title"/>
          </p:nvPr>
        </p:nvSpPr>
        <p:spPr/>
        <p:txBody>
          <a:bodyPr/>
          <a:lstStyle/>
          <a:p>
            <a:r>
              <a:rPr lang="en-IN" dirty="0"/>
              <a:t>Technical discussion </a:t>
            </a:r>
          </a:p>
        </p:txBody>
      </p:sp>
      <p:sp>
        <p:nvSpPr>
          <p:cNvPr id="3" name="Content Placeholder 2">
            <a:extLst>
              <a:ext uri="{FF2B5EF4-FFF2-40B4-BE49-F238E27FC236}">
                <a16:creationId xmlns:a16="http://schemas.microsoft.com/office/drawing/2014/main" id="{F18ECFDB-647A-3CA5-25FF-781D987D4AA6}"/>
              </a:ext>
            </a:extLst>
          </p:cNvPr>
          <p:cNvSpPr>
            <a:spLocks noGrp="1"/>
          </p:cNvSpPr>
          <p:nvPr>
            <p:ph idx="1"/>
          </p:nvPr>
        </p:nvSpPr>
        <p:spPr>
          <a:xfrm>
            <a:off x="677334" y="1759373"/>
            <a:ext cx="8596668" cy="3880773"/>
          </a:xfrm>
        </p:spPr>
        <p:txBody>
          <a:bodyPr>
            <a:noAutofit/>
          </a:bodyPr>
          <a:lstStyle/>
          <a:p>
            <a:pPr algn="just"/>
            <a:r>
              <a:rPr lang="en-US" sz="1600" dirty="0">
                <a:latin typeface="Times New Roman" panose="02020603050405020304" pitchFamily="18" charset="0"/>
                <a:cs typeface="Times New Roman" panose="02020603050405020304" pitchFamily="18" charset="0"/>
              </a:rPr>
              <a:t>A CCTV camera collected the area of interest (ROI) of an image or video frame </a:t>
            </a:r>
            <a:r>
              <a:rPr lang="en-US" sz="1600" dirty="0" err="1">
                <a:latin typeface="Times New Roman" panose="02020603050405020304" pitchFamily="18" charset="0"/>
                <a:cs typeface="Times New Roman" panose="02020603050405020304" pitchFamily="18" charset="0"/>
              </a:rPr>
              <a:t>centred</a:t>
            </a:r>
            <a:r>
              <a:rPr lang="en-US" sz="1600" dirty="0">
                <a:latin typeface="Times New Roman" panose="02020603050405020304" pitchFamily="18" charset="0"/>
                <a:cs typeface="Times New Roman" panose="02020603050405020304" pitchFamily="18" charset="0"/>
              </a:rPr>
              <a:t> on a person walking, which was then converted into a two-dimensional bird's perspective. On both sides, the modified view is 480 pixels wide. The Deep Convolutional Neural Networks model for object detection is a simple and effective approach. This model solely takes into account areas that include just the "Person" class and ignores regions that are unlikely to contain any objects. Region Proposals is the process of extracting just the areas that include the objects. The size of the areas anticipated by region proposal can vary, and they may overlap with other regions. So, based on the Intersection Over Union (IOU) score, maximal non suppression is </a:t>
            </a:r>
            <a:r>
              <a:rPr lang="en-US" sz="1600" dirty="0" err="1">
                <a:latin typeface="Times New Roman" panose="02020603050405020304" pitchFamily="18" charset="0"/>
                <a:cs typeface="Times New Roman" panose="02020603050405020304" pitchFamily="18" charset="0"/>
              </a:rPr>
              <a:t>utilised</a:t>
            </a:r>
            <a:r>
              <a:rPr lang="en-US" sz="1600" dirty="0">
                <a:latin typeface="Times New Roman" panose="02020603050405020304" pitchFamily="18" charset="0"/>
                <a:cs typeface="Times New Roman" panose="02020603050405020304" pitchFamily="18" charset="0"/>
              </a:rPr>
              <a:t> to disregard the bounding boxes surrounding the overlapping region. In a single frame, there are several objects; the aim is to find "Solely Person" class map bounding boxes that are only connected to people. Once the bounding box for each person is mapped, the interval between the set of persons in an input frame may be readily determined. The orientation in the bird's perspective transformation is determined for each individual in the input frame based on the central axis point of each person in the input frame. From a bird's eye view, the Euclidean distance between centroids may be used to determine the distance between each group of individuals. More accurate findings can be obtained when the camera is calibrated. If the result achieved using the preceding approach is less than the minimum permissible threshold value, a red box is drawn around the group of individuals.</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70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7050-8B4C-4305-DFEB-38BAD780E55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69D96A5E-0F33-E3AD-6919-B1A7139262C2}"/>
              </a:ext>
            </a:extLst>
          </p:cNvPr>
          <p:cNvSpPr>
            <a:spLocks noGrp="1"/>
          </p:cNvSpPr>
          <p:nvPr>
            <p:ph idx="1"/>
          </p:nvPr>
        </p:nvSpPr>
        <p:spPr/>
        <p:txBody>
          <a:bodyPr>
            <a:noAutofit/>
          </a:bodyPr>
          <a:lstStyle/>
          <a:p>
            <a:pPr algn="just"/>
            <a:r>
              <a:rPr lang="en-IN" sz="1400" dirty="0">
                <a:latin typeface="Times New Roman" panose="02020603050405020304" pitchFamily="18" charset="0"/>
                <a:cs typeface="Times New Roman" panose="02020603050405020304" pitchFamily="18" charset="0"/>
              </a:rPr>
              <a:t>World Health Organization, “Coronavirus Disease 2019,” Coronavirus disease (COVID-19) pandemic, 2020. </a:t>
            </a:r>
          </a:p>
          <a:p>
            <a:pPr algn="just"/>
            <a:r>
              <a:rPr lang="en-IN" sz="1400" dirty="0">
                <a:latin typeface="Times New Roman" panose="02020603050405020304" pitchFamily="18" charset="0"/>
                <a:cs typeface="Times New Roman" panose="02020603050405020304" pitchFamily="18" charset="0"/>
              </a:rPr>
              <a:t>M. Ministry of Health, “COVID-19 MALAYSIA,” http://covid-19.moh.gov.my/.</a:t>
            </a:r>
          </a:p>
          <a:p>
            <a:pPr algn="just"/>
            <a:r>
              <a:rPr lang="en-IN" sz="1400" dirty="0">
                <a:latin typeface="Times New Roman" panose="02020603050405020304" pitchFamily="18" charset="0"/>
                <a:cs typeface="Times New Roman" panose="02020603050405020304" pitchFamily="18" charset="0"/>
              </a:rPr>
              <a:t>H. H. Naz, “Social distancing enforced on all </a:t>
            </a:r>
            <a:r>
              <a:rPr lang="en-IN" sz="1400" dirty="0" err="1">
                <a:latin typeface="Times New Roman" panose="02020603050405020304" pitchFamily="18" charset="0"/>
                <a:cs typeface="Times New Roman" panose="02020603050405020304" pitchFamily="18" charset="0"/>
              </a:rPr>
              <a:t>RapidKL</a:t>
            </a:r>
            <a:r>
              <a:rPr lang="en-IN" sz="1400" dirty="0">
                <a:latin typeface="Times New Roman" panose="02020603050405020304" pitchFamily="18" charset="0"/>
                <a:cs typeface="Times New Roman" panose="02020603050405020304" pitchFamily="18" charset="0"/>
              </a:rPr>
              <a:t> trains,” NST, 2020. </a:t>
            </a:r>
          </a:p>
          <a:p>
            <a:pPr algn="just"/>
            <a:r>
              <a:rPr lang="en-IN" sz="1400" dirty="0">
                <a:latin typeface="Times New Roman" panose="02020603050405020304" pitchFamily="18" charset="0"/>
                <a:cs typeface="Times New Roman" panose="02020603050405020304" pitchFamily="18" charset="0"/>
              </a:rPr>
              <a:t>The Star, “‘Be ready for stricter MCO,’” The Star, 2020.</a:t>
            </a:r>
          </a:p>
          <a:p>
            <a:pPr algn="just"/>
            <a:r>
              <a:rPr lang="en-IN" sz="1400" dirty="0">
                <a:latin typeface="Times New Roman" panose="02020603050405020304" pitchFamily="18" charset="0"/>
                <a:cs typeface="Times New Roman" panose="02020603050405020304" pitchFamily="18" charset="0"/>
              </a:rPr>
              <a:t>Australian Government, “Prohibited, restricted and danger areas _ Civil Aviation Safety Authority.”</a:t>
            </a:r>
          </a:p>
          <a:p>
            <a:pPr algn="just"/>
            <a:r>
              <a:rPr lang="en-IN" sz="1400" dirty="0">
                <a:latin typeface="Times New Roman" panose="02020603050405020304" pitchFamily="18" charset="0"/>
                <a:cs typeface="Times New Roman" panose="02020603050405020304" pitchFamily="18" charset="0"/>
              </a:rPr>
              <a:t>D. </a:t>
            </a:r>
            <a:r>
              <a:rPr lang="en-IN" sz="1400" dirty="0" err="1">
                <a:latin typeface="Times New Roman" panose="02020603050405020304" pitchFamily="18" charset="0"/>
                <a:cs typeface="Times New Roman" panose="02020603050405020304" pitchFamily="18" charset="0"/>
              </a:rPr>
              <a:t>Ganiger</a:t>
            </a:r>
            <a:r>
              <a:rPr lang="en-IN" sz="1400" dirty="0">
                <a:latin typeface="Times New Roman" panose="02020603050405020304" pitchFamily="18" charset="0"/>
                <a:cs typeface="Times New Roman" panose="02020603050405020304" pitchFamily="18" charset="0"/>
              </a:rPr>
              <a:t>, K. A. Patil, P. Patil, and M. </a:t>
            </a:r>
            <a:r>
              <a:rPr lang="en-IN" sz="1400" dirty="0" err="1">
                <a:latin typeface="Times New Roman" panose="02020603050405020304" pitchFamily="18" charset="0"/>
                <a:cs typeface="Times New Roman" panose="02020603050405020304" pitchFamily="18" charset="0"/>
              </a:rPr>
              <a:t>Anandhalli</a:t>
            </a:r>
            <a:r>
              <a:rPr lang="en-IN" sz="1400" dirty="0">
                <a:latin typeface="Times New Roman" panose="02020603050405020304" pitchFamily="18" charset="0"/>
                <a:cs typeface="Times New Roman" panose="02020603050405020304" pitchFamily="18" charset="0"/>
              </a:rPr>
              <a:t>, “Automatic Control of Power Supply in Classroom Using Image Processing”.</a:t>
            </a:r>
          </a:p>
          <a:p>
            <a:pPr algn="just"/>
            <a:r>
              <a:rPr lang="en-IN" sz="1400" dirty="0">
                <a:latin typeface="Times New Roman" panose="02020603050405020304" pitchFamily="18" charset="0"/>
                <a:cs typeface="Times New Roman" panose="02020603050405020304" pitchFamily="18" charset="0"/>
              </a:rPr>
              <a:t>S. </a:t>
            </a:r>
            <a:r>
              <a:rPr lang="en-IN" sz="1400" dirty="0" err="1">
                <a:latin typeface="Times New Roman" panose="02020603050405020304" pitchFamily="18" charset="0"/>
                <a:cs typeface="Times New Roman" panose="02020603050405020304" pitchFamily="18" charset="0"/>
              </a:rPr>
              <a:t>Khedkar</a:t>
            </a:r>
            <a:r>
              <a:rPr lang="en-IN" sz="1400" dirty="0">
                <a:latin typeface="Times New Roman" panose="02020603050405020304" pitchFamily="18" charset="0"/>
                <a:cs typeface="Times New Roman" panose="02020603050405020304" pitchFamily="18" charset="0"/>
              </a:rPr>
              <a:t> and G. M. </a:t>
            </a:r>
            <a:r>
              <a:rPr lang="en-IN" sz="1400" dirty="0" err="1">
                <a:latin typeface="Times New Roman" panose="02020603050405020304" pitchFamily="18" charset="0"/>
                <a:cs typeface="Times New Roman" panose="02020603050405020304" pitchFamily="18" charset="0"/>
              </a:rPr>
              <a:t>Malwatkar</a:t>
            </a:r>
            <a:r>
              <a:rPr lang="en-IN" sz="1400" dirty="0">
                <a:latin typeface="Times New Roman" panose="02020603050405020304" pitchFamily="18" charset="0"/>
                <a:cs typeface="Times New Roman" panose="02020603050405020304" pitchFamily="18" charset="0"/>
              </a:rPr>
              <a:t>, “Using Raspberry Pi and GSM Survey on Home Automation,”</a:t>
            </a:r>
          </a:p>
          <a:p>
            <a:pPr algn="just"/>
            <a:r>
              <a:rPr lang="en-IN" sz="1400" dirty="0">
                <a:latin typeface="Times New Roman" panose="02020603050405020304" pitchFamily="18" charset="0"/>
                <a:cs typeface="Times New Roman" panose="02020603050405020304" pitchFamily="18" charset="0"/>
              </a:rPr>
              <a:t>S. Suresh, H. N. S. Anusha, T. </a:t>
            </a:r>
            <a:r>
              <a:rPr lang="en-IN" sz="1400" dirty="0" err="1">
                <a:latin typeface="Times New Roman" panose="02020603050405020304" pitchFamily="18" charset="0"/>
                <a:cs typeface="Times New Roman" panose="02020603050405020304" pitchFamily="18" charset="0"/>
              </a:rPr>
              <a:t>Rajath</a:t>
            </a:r>
            <a:r>
              <a:rPr lang="en-IN" sz="1400" dirty="0">
                <a:latin typeface="Times New Roman" panose="02020603050405020304" pitchFamily="18" charset="0"/>
                <a:cs typeface="Times New Roman" panose="02020603050405020304" pitchFamily="18" charset="0"/>
              </a:rPr>
              <a:t>, P. Soundarya, and S. V. P. </a:t>
            </a:r>
            <a:r>
              <a:rPr lang="en-IN" sz="1400" dirty="0" err="1">
                <a:latin typeface="Times New Roman" panose="02020603050405020304" pitchFamily="18" charset="0"/>
                <a:cs typeface="Times New Roman" panose="02020603050405020304" pitchFamily="18" charset="0"/>
              </a:rPr>
              <a:t>Vudatha</a:t>
            </a:r>
            <a:r>
              <a:rPr lang="en-IN" sz="1400" dirty="0">
                <a:latin typeface="Times New Roman" panose="02020603050405020304" pitchFamily="18" charset="0"/>
                <a:cs typeface="Times New Roman" panose="02020603050405020304" pitchFamily="18" charset="0"/>
              </a:rPr>
              <a:t>, “Automatic lighting and Control System for Classroom,”</a:t>
            </a:r>
          </a:p>
          <a:p>
            <a:pPr algn="just"/>
            <a:r>
              <a:rPr lang="en-IN" sz="1400" dirty="0">
                <a:latin typeface="Times New Roman" panose="02020603050405020304" pitchFamily="18" charset="0"/>
                <a:cs typeface="Times New Roman" panose="02020603050405020304" pitchFamily="18" charset="0"/>
              </a:rPr>
              <a:t>V. S. Rao and S. S. </a:t>
            </a:r>
            <a:r>
              <a:rPr lang="en-IN" sz="1400" dirty="0" err="1">
                <a:latin typeface="Times New Roman" panose="02020603050405020304" pitchFamily="18" charset="0"/>
                <a:cs typeface="Times New Roman" panose="02020603050405020304" pitchFamily="18" charset="0"/>
              </a:rPr>
              <a:t>Kowshik</a:t>
            </a:r>
            <a:r>
              <a:rPr lang="en-IN" sz="1400" dirty="0">
                <a:latin typeface="Times New Roman" panose="02020603050405020304" pitchFamily="18" charset="0"/>
                <a:cs typeface="Times New Roman" panose="02020603050405020304" pitchFamily="18" charset="0"/>
              </a:rPr>
              <a:t>, “PIR Sensor Characterization and a Novel Localization Technique using PIRs,”</a:t>
            </a:r>
          </a:p>
          <a:p>
            <a:pPr algn="just"/>
            <a:r>
              <a:rPr lang="en-IN" sz="1400" dirty="0">
                <a:latin typeface="Times New Roman" panose="02020603050405020304" pitchFamily="18" charset="0"/>
                <a:cs typeface="Times New Roman" panose="02020603050405020304" pitchFamily="18" charset="0"/>
              </a:rPr>
              <a:t>M. </a:t>
            </a:r>
            <a:r>
              <a:rPr lang="en-IN" sz="1400" dirty="0" err="1">
                <a:latin typeface="Times New Roman" panose="02020603050405020304" pitchFamily="18" charset="0"/>
                <a:cs typeface="Times New Roman" panose="02020603050405020304" pitchFamily="18" charset="0"/>
              </a:rPr>
              <a:t>Habaebi</a:t>
            </a:r>
            <a:r>
              <a:rPr lang="en-IN" sz="1400" dirty="0">
                <a:latin typeface="Times New Roman" panose="02020603050405020304" pitchFamily="18" charset="0"/>
                <a:cs typeface="Times New Roman" panose="02020603050405020304" pitchFamily="18" charset="0"/>
              </a:rPr>
              <a:t>, R. </a:t>
            </a:r>
            <a:r>
              <a:rPr lang="en-IN" sz="1400" dirty="0" err="1">
                <a:latin typeface="Times New Roman" panose="02020603050405020304" pitchFamily="18" charset="0"/>
                <a:cs typeface="Times New Roman" panose="02020603050405020304" pitchFamily="18" charset="0"/>
              </a:rPr>
              <a:t>Rosli</a:t>
            </a:r>
            <a:r>
              <a:rPr lang="en-IN" sz="1400" dirty="0">
                <a:latin typeface="Times New Roman" panose="02020603050405020304" pitchFamily="18" charset="0"/>
                <a:cs typeface="Times New Roman" panose="02020603050405020304" pitchFamily="18" charset="0"/>
              </a:rPr>
              <a:t>, and M. R. Islam, “RSSI-based human presence detection system for energy saving automation,”</a:t>
            </a:r>
          </a:p>
          <a:p>
            <a:pPr algn="just"/>
            <a:r>
              <a:rPr lang="en-IN" sz="1400" dirty="0">
                <a:latin typeface="Times New Roman" panose="02020603050405020304" pitchFamily="18" charset="0"/>
                <a:cs typeface="Times New Roman" panose="02020603050405020304" pitchFamily="18" charset="0"/>
              </a:rPr>
              <a:t>H. Fan, H. Zhu, and D. Yuan, “People Counting in Elevator Car Based on Computer Vision,”</a:t>
            </a:r>
          </a:p>
          <a:p>
            <a:pPr algn="just"/>
            <a:endParaRPr lang="en-IN" sz="1400" dirty="0">
              <a:latin typeface="Times New Roman" panose="02020603050405020304" pitchFamily="18" charset="0"/>
              <a:cs typeface="Times New Roman" panose="02020603050405020304" pitchFamily="18" charset="0"/>
            </a:endParaRPr>
          </a:p>
          <a:p>
            <a:pPr algn="just"/>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75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7F26B0-E7B7-E754-EF03-CD95D19D3E0D}"/>
              </a:ext>
            </a:extLst>
          </p:cNvPr>
          <p:cNvSpPr>
            <a:spLocks noGrp="1"/>
          </p:cNvSpPr>
          <p:nvPr>
            <p:ph idx="1"/>
          </p:nvPr>
        </p:nvSpPr>
        <p:spPr>
          <a:xfrm>
            <a:off x="677334" y="2160590"/>
            <a:ext cx="8596668" cy="2215468"/>
          </a:xfrm>
        </p:spPr>
        <p:txBody>
          <a:bodyPr/>
          <a:lstStyle/>
          <a:p>
            <a:pPr algn="just"/>
            <a:r>
              <a:rPr lang="en-US" sz="1800" dirty="0">
                <a:solidFill>
                  <a:srgbClr val="000000"/>
                </a:solidFill>
                <a:effectLst/>
                <a:latin typeface="Times New Roman" panose="02020603050405020304" pitchFamily="18" charset="0"/>
                <a:ea typeface="Droid Sans Fallback"/>
              </a:rPr>
              <a:t>In today's day and age, when people have begun to rely more on technologies that are called smart, meaning that they can operate and learn on their own at the command of humans and do the needed duties, we have achieved this new step with the assistance of computer vision and deep learning. In planning, operation, and sustainability of contemporary industrial and urban areas, video surveillance is a major factor. The efficiency, safety, security, and optimality of the region, infrastructures, persons, operations, and activities are all aided by video surveillance.</a:t>
            </a:r>
            <a:endParaRPr lang="en-IN" dirty="0"/>
          </a:p>
        </p:txBody>
      </p:sp>
      <p:sp>
        <p:nvSpPr>
          <p:cNvPr id="4" name="Content Placeholder 2">
            <a:extLst>
              <a:ext uri="{FF2B5EF4-FFF2-40B4-BE49-F238E27FC236}">
                <a16:creationId xmlns:a16="http://schemas.microsoft.com/office/drawing/2014/main" id="{79710D45-7191-16ED-EA4A-AED24D07717E}"/>
              </a:ext>
            </a:extLst>
          </p:cNvPr>
          <p:cNvSpPr txBox="1">
            <a:spLocks/>
          </p:cNvSpPr>
          <p:nvPr/>
        </p:nvSpPr>
        <p:spPr>
          <a:xfrm>
            <a:off x="677334" y="4197774"/>
            <a:ext cx="8596668" cy="221546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1800" dirty="0">
                <a:solidFill>
                  <a:srgbClr val="000000"/>
                </a:solidFill>
                <a:effectLst/>
                <a:latin typeface="Times New Roman" panose="02020603050405020304" pitchFamily="18" charset="0"/>
                <a:ea typeface="Droid Sans Fallback"/>
              </a:rPr>
              <a:t>One of the main worries of today's citizens is security. In our system, we've combined three functionalities that have proven to be important in today's world. In order to try and address some problems of the new common world, we built a working prototype of a multi-purpose smart surveillance system that can be used to detect multiple anomalies in real-time and can be used anywhere from a crowded public space to a quiet museum with a reasonable number of people in the room. </a:t>
            </a:r>
            <a:endParaRPr lang="en-IN" dirty="0"/>
          </a:p>
        </p:txBody>
      </p:sp>
      <p:sp>
        <p:nvSpPr>
          <p:cNvPr id="7" name="Title 1">
            <a:extLst>
              <a:ext uri="{FF2B5EF4-FFF2-40B4-BE49-F238E27FC236}">
                <a16:creationId xmlns:a16="http://schemas.microsoft.com/office/drawing/2014/main" id="{A99F9141-C2A6-9592-77FD-296269944CD8}"/>
              </a:ext>
            </a:extLst>
          </p:cNvPr>
          <p:cNvSpPr>
            <a:spLocks noGrp="1"/>
          </p:cNvSpPr>
          <p:nvPr>
            <p:ph type="title"/>
          </p:nvPr>
        </p:nvSpPr>
        <p:spPr>
          <a:xfrm>
            <a:off x="677863" y="609600"/>
            <a:ext cx="8596312" cy="1320800"/>
          </a:xfrm>
        </p:spPr>
        <p:txBody>
          <a:bodyPr/>
          <a:lstStyle/>
          <a:p>
            <a:r>
              <a:rPr lang="en-IN" dirty="0"/>
              <a:t>INTRODUCTION</a:t>
            </a:r>
          </a:p>
        </p:txBody>
      </p:sp>
    </p:spTree>
    <p:extLst>
      <p:ext uri="{BB962C8B-B14F-4D97-AF65-F5344CB8AC3E}">
        <p14:creationId xmlns:p14="http://schemas.microsoft.com/office/powerpoint/2010/main" val="2555070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E781-84ED-FC36-633E-AAA91F0025CE}"/>
              </a:ext>
            </a:extLst>
          </p:cNvPr>
          <p:cNvSpPr>
            <a:spLocks noGrp="1"/>
          </p:cNvSpPr>
          <p:nvPr>
            <p:ph type="title"/>
          </p:nvPr>
        </p:nvSpPr>
        <p:spPr>
          <a:xfrm>
            <a:off x="4274630" y="3066661"/>
            <a:ext cx="3642740" cy="724678"/>
          </a:xfrm>
        </p:spPr>
        <p:txBody>
          <a:bodyPr>
            <a:noAutofit/>
          </a:bodyPr>
          <a:lstStyle/>
          <a:p>
            <a:r>
              <a:rPr lang="en-US" sz="5400" dirty="0"/>
              <a:t>Thank You</a:t>
            </a:r>
            <a:endParaRPr lang="en-IN" sz="5400" dirty="0"/>
          </a:p>
        </p:txBody>
      </p:sp>
    </p:spTree>
    <p:extLst>
      <p:ext uri="{BB962C8B-B14F-4D97-AF65-F5344CB8AC3E}">
        <p14:creationId xmlns:p14="http://schemas.microsoft.com/office/powerpoint/2010/main" val="63907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5AC9-0FB0-10AC-2541-091B0D08CAA1}"/>
              </a:ext>
            </a:extLst>
          </p:cNvPr>
          <p:cNvSpPr>
            <a:spLocks noGrp="1"/>
          </p:cNvSpPr>
          <p:nvPr>
            <p:ph type="title"/>
          </p:nvPr>
        </p:nvSpPr>
        <p:spPr/>
        <p:txBody>
          <a:bodyPr/>
          <a:lstStyle/>
          <a:p>
            <a:r>
              <a:rPr lang="en-IN" dirty="0"/>
              <a:t>PROBLEM STATEMENT</a:t>
            </a:r>
          </a:p>
        </p:txBody>
      </p:sp>
      <p:sp>
        <p:nvSpPr>
          <p:cNvPr id="4" name="Content Placeholder 2">
            <a:extLst>
              <a:ext uri="{FF2B5EF4-FFF2-40B4-BE49-F238E27FC236}">
                <a16:creationId xmlns:a16="http://schemas.microsoft.com/office/drawing/2014/main" id="{9B39C4B3-5E1F-A6ED-29FD-4F0CB5FE9AB1}"/>
              </a:ext>
            </a:extLst>
          </p:cNvPr>
          <p:cNvSpPr>
            <a:spLocks noGrp="1"/>
          </p:cNvSpPr>
          <p:nvPr>
            <p:ph idx="1"/>
          </p:nvPr>
        </p:nvSpPr>
        <p:spPr>
          <a:xfrm>
            <a:off x="677334" y="2160590"/>
            <a:ext cx="8596668" cy="2215468"/>
          </a:xfrm>
        </p:spPr>
        <p:txBody>
          <a:bodyPr>
            <a:noAutofit/>
          </a:bodyPr>
          <a:lstStyle/>
          <a:p>
            <a:pPr algn="just"/>
            <a:r>
              <a:rPr lang="en-US" dirty="0">
                <a:solidFill>
                  <a:srgbClr val="000000"/>
                </a:solidFill>
                <a:effectLst/>
                <a:latin typeface="Times New Roman" panose="02020603050405020304" pitchFamily="18" charset="0"/>
                <a:ea typeface="Droid Sans Fallback"/>
              </a:rPr>
              <a:t>Nowadays, people want one sole thing that is to make them feel safe and secure. The most commonly used security system is the CCTV (closed circuit television). The cost of implementation of CCTV varies depending upon the size and use of the system. It is usually installed in hospitals, malls, parking lots etc. However, with the help of CCTV one can monitor the area 24/7, or the footage if stored in a location can be retrieved when required. Although, it can be used to deter crime and allows the authorities to identify and solve a crime, it doesn’t detect neither recognize the person who is involved. We have implemented a system which provides both face detection and face recognition with the help of Raspberry pi 3 which is a credit card sized minicomputer and a Pi camera which is made especially for the raspberry pi 3. Thus, when dealing with the real-time image processing, Open-source computer vision (OpenCV) software, a powerful library of image processing tools, is a good choice. With the help of a smart surveillance system, we have achieved a system that can record the event, detect and recognize the person.</a:t>
            </a:r>
          </a:p>
        </p:txBody>
      </p:sp>
    </p:spTree>
    <p:extLst>
      <p:ext uri="{BB962C8B-B14F-4D97-AF65-F5344CB8AC3E}">
        <p14:creationId xmlns:p14="http://schemas.microsoft.com/office/powerpoint/2010/main" val="220965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AA65-BCE6-223B-7288-CA5AB2737C84}"/>
              </a:ext>
            </a:extLst>
          </p:cNvPr>
          <p:cNvSpPr>
            <a:spLocks noGrp="1"/>
          </p:cNvSpPr>
          <p:nvPr>
            <p:ph type="title"/>
          </p:nvPr>
        </p:nvSpPr>
        <p:spPr>
          <a:xfrm>
            <a:off x="677334" y="572278"/>
            <a:ext cx="8596668" cy="1320800"/>
          </a:xfrm>
        </p:spPr>
        <p:txBody>
          <a:bodyPr/>
          <a:lstStyle/>
          <a:p>
            <a:r>
              <a:rPr lang="en-IN" dirty="0"/>
              <a:t>RELATED WORK</a:t>
            </a:r>
          </a:p>
        </p:txBody>
      </p:sp>
      <p:sp>
        <p:nvSpPr>
          <p:cNvPr id="3" name="Content Placeholder 2">
            <a:extLst>
              <a:ext uri="{FF2B5EF4-FFF2-40B4-BE49-F238E27FC236}">
                <a16:creationId xmlns:a16="http://schemas.microsoft.com/office/drawing/2014/main" id="{DB361EA9-0044-3290-DF7A-7A250540AF41}"/>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Real Time Face Detection and Tracking Using OpenCV Context : In this paper, we intend to Implement a real-time Face detection and tracking the head poses position from high-definition video using </a:t>
            </a: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Classifier through Raspberry Pi BCM2835 CPU processor which is a combination of SoC with GPU based Architecture. </a:t>
            </a:r>
            <a:r>
              <a:rPr lang="en-US" dirty="0" err="1">
                <a:latin typeface="Times New Roman" panose="02020603050405020304" pitchFamily="18" charset="0"/>
                <a:cs typeface="Times New Roman" panose="02020603050405020304" pitchFamily="18" charset="0"/>
              </a:rPr>
              <a:t>SimpleCV</a:t>
            </a:r>
            <a:r>
              <a:rPr lang="en-US" dirty="0">
                <a:latin typeface="Times New Roman" panose="02020603050405020304" pitchFamily="18" charset="0"/>
                <a:cs typeface="Times New Roman" panose="02020603050405020304" pitchFamily="18" charset="0"/>
              </a:rPr>
              <a:t> and OpenCV libraries are used for face detection and tracking the head poses position.</a:t>
            </a:r>
          </a:p>
          <a:p>
            <a:pPr algn="just"/>
            <a:r>
              <a:rPr lang="en-US" dirty="0">
                <a:latin typeface="Times New Roman" panose="02020603050405020304" pitchFamily="18" charset="0"/>
                <a:cs typeface="Times New Roman" panose="02020603050405020304" pitchFamily="18" charset="0"/>
              </a:rPr>
              <a:t>Enhanced Home Security Using IOT and Raspberry PI Context : The improvement in security aspect offers innovative and productive scope to the means of living. All these characteristics is adapted by using Internet of Things (IoT) and Raspberry Pi. The recognition problem is always questionable in smart home applications. So, a recovery is done to identify the intruder as known or unknown by the use of image processing techniques for face recognition.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05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D58AA-933D-FF8E-35C2-F0BA3ADC10C4}"/>
              </a:ext>
            </a:extLst>
          </p:cNvPr>
          <p:cNvSpPr>
            <a:spLocks noGrp="1"/>
          </p:cNvSpPr>
          <p:nvPr>
            <p:ph idx="1"/>
          </p:nvPr>
        </p:nvSpPr>
        <p:spPr>
          <a:xfrm>
            <a:off x="938591" y="1488613"/>
            <a:ext cx="8596668" cy="3880773"/>
          </a:xfrm>
        </p:spPr>
        <p:txBody>
          <a:bodyPr>
            <a:noAutofit/>
          </a:bodyPr>
          <a:lstStyle/>
          <a:p>
            <a:pPr algn="just"/>
            <a:r>
              <a:rPr lang="en-US" dirty="0">
                <a:latin typeface="Times New Roman" panose="02020603050405020304" pitchFamily="18" charset="0"/>
                <a:cs typeface="Times New Roman" panose="02020603050405020304" pitchFamily="18" charset="0"/>
              </a:rPr>
              <a:t>Smart Surveillance Camera using Raspberry Pi 2 and OpenCV Context : The existing system is a cost-effective method that uses a credit card sized chip RPI. The existing system has accuracy of about 83 %. In this project we propose to use an enhanced recent model- raspberry pi 2 which has operating speed 900MHz. Also, we use a pi camera. So, the image is captured via the pi camera and then, the face detected is compared with the database. Thus, one can provide a low-cost security system.</a:t>
            </a:r>
          </a:p>
          <a:p>
            <a:pPr algn="just"/>
            <a:r>
              <a:rPr lang="en-US" dirty="0">
                <a:latin typeface="Times New Roman" panose="02020603050405020304" pitchFamily="18" charset="0"/>
                <a:cs typeface="Times New Roman" panose="02020603050405020304" pitchFamily="18" charset="0"/>
              </a:rPr>
              <a:t>Survey Paper on Smart Surveillance System Context : This paper deals with the survey of Smart surveillance monitoring system using Raspberry pi. The current technologies require RFIDs which are costly and hence the security domain in all becomes expensive. This paper describes the use of low-cost single on-board computer Raspberry Pi. This new technology is less expensive and, in this project, it is used as a standalone platform for image processing. It increases the usage of mobile technology to provide essential security to our homes and for other control applications. The proposed home security system captures information and transmits it via a 3G Dongle to a Smart Phone using web application Raspberry pi.</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249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28A-41A6-81AB-6387-533D9ACC6FE7}"/>
              </a:ext>
            </a:extLst>
          </p:cNvPr>
          <p:cNvSpPr>
            <a:spLocks noGrp="1"/>
          </p:cNvSpPr>
          <p:nvPr>
            <p:ph type="title"/>
          </p:nvPr>
        </p:nvSpPr>
        <p:spPr/>
        <p:txBody>
          <a:bodyPr/>
          <a:lstStyle/>
          <a:p>
            <a:r>
              <a:rPr lang="en-IN" dirty="0"/>
              <a:t>PROPOSED METHOD</a:t>
            </a:r>
          </a:p>
        </p:txBody>
      </p:sp>
      <p:sp>
        <p:nvSpPr>
          <p:cNvPr id="3" name="Content Placeholder 2">
            <a:extLst>
              <a:ext uri="{FF2B5EF4-FFF2-40B4-BE49-F238E27FC236}">
                <a16:creationId xmlns:a16="http://schemas.microsoft.com/office/drawing/2014/main" id="{43F2DD4A-EF65-0FDD-8976-A5B34578950F}"/>
              </a:ext>
            </a:extLst>
          </p:cNvPr>
          <p:cNvSpPr>
            <a:spLocks noGrp="1"/>
          </p:cNvSpPr>
          <p:nvPr>
            <p:ph idx="1"/>
          </p:nvPr>
        </p:nvSpPr>
        <p:spPr>
          <a:xfrm>
            <a:off x="677334" y="1488613"/>
            <a:ext cx="8596668" cy="3880773"/>
          </a:xfrm>
        </p:spPr>
        <p:txBody>
          <a:bodyPr/>
          <a:lstStyle/>
          <a:p>
            <a:pPr algn="just"/>
            <a:r>
              <a:rPr lang="en-US" sz="1800" dirty="0">
                <a:solidFill>
                  <a:srgbClr val="000000"/>
                </a:solidFill>
                <a:effectLst/>
                <a:latin typeface="Times New Roman" panose="02020603050405020304" pitchFamily="18" charset="0"/>
                <a:ea typeface="Droid Sans Fallback"/>
              </a:rPr>
              <a:t>The suggested research is built using Python 3, OpenCV, and the flask framework of python. Using OpenCV's machine learning methods, we can educate the machine to discern between diverse user use cases and unauthorized offenders' unique undesired conduct, allowing us to take appropriate action based on the context. We are able to effectively use logic to execute the artificial intelligence idea at hand to recognize and classify the events that occur using image processing strategies and mathematical deductions. </a:t>
            </a:r>
            <a:endParaRPr lang="en-IN" dirty="0"/>
          </a:p>
        </p:txBody>
      </p:sp>
      <p:pic>
        <p:nvPicPr>
          <p:cNvPr id="4" name="Picture 3">
            <a:extLst>
              <a:ext uri="{FF2B5EF4-FFF2-40B4-BE49-F238E27FC236}">
                <a16:creationId xmlns:a16="http://schemas.microsoft.com/office/drawing/2014/main" id="{C35599F3-267D-9FEE-CC89-D835B87CC3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326" y="3259753"/>
            <a:ext cx="7043676" cy="3335695"/>
          </a:xfrm>
          <a:prstGeom prst="rect">
            <a:avLst/>
          </a:prstGeom>
        </p:spPr>
      </p:pic>
      <p:sp>
        <p:nvSpPr>
          <p:cNvPr id="5" name="TextBox 4">
            <a:extLst>
              <a:ext uri="{FF2B5EF4-FFF2-40B4-BE49-F238E27FC236}">
                <a16:creationId xmlns:a16="http://schemas.microsoft.com/office/drawing/2014/main" id="{5B605304-7855-363C-5377-53EB736A2C27}"/>
              </a:ext>
            </a:extLst>
          </p:cNvPr>
          <p:cNvSpPr txBox="1"/>
          <p:nvPr/>
        </p:nvSpPr>
        <p:spPr>
          <a:xfrm>
            <a:off x="4975668" y="6448437"/>
            <a:ext cx="31724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1: Block Diagram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70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A77B-666E-B144-F7E8-DEF065F8B39D}"/>
              </a:ext>
            </a:extLst>
          </p:cNvPr>
          <p:cNvSpPr>
            <a:spLocks noGrp="1"/>
          </p:cNvSpPr>
          <p:nvPr>
            <p:ph type="title"/>
          </p:nvPr>
        </p:nvSpPr>
        <p:spPr/>
        <p:txBody>
          <a:bodyPr/>
          <a:lstStyle/>
          <a:p>
            <a:r>
              <a:rPr lang="en-IN" dirty="0"/>
              <a:t>Scope of the Work</a:t>
            </a:r>
          </a:p>
        </p:txBody>
      </p:sp>
      <p:sp>
        <p:nvSpPr>
          <p:cNvPr id="3" name="Content Placeholder 2">
            <a:extLst>
              <a:ext uri="{FF2B5EF4-FFF2-40B4-BE49-F238E27FC236}">
                <a16:creationId xmlns:a16="http://schemas.microsoft.com/office/drawing/2014/main" id="{B4C07074-58EE-5F2D-30B5-36925F73120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system has a wide range of uses in various fields, such as banking, forensic department, etc. The reason this system is quiet useful is due to the fact that it is highly compact and it provides face detection and an instant notification about the same through email. To obtain the database, first collect the images of the subject individual for the recognition. Once we obtain and train our system, we can provide face recognition. Once the face is recognized, it is checked to see if the detected face is familiar or not. Thus we integrate the face detection and recognition to provide a smart surveillance system for the domestic purposes in our everyday life. </a:t>
            </a: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92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D3A7-85D6-E68F-2772-44977E0343DB}"/>
              </a:ext>
            </a:extLst>
          </p:cNvPr>
          <p:cNvSpPr>
            <a:spLocks noGrp="1"/>
          </p:cNvSpPr>
          <p:nvPr>
            <p:ph type="title"/>
          </p:nvPr>
        </p:nvSpPr>
        <p:spPr/>
        <p:txBody>
          <a:bodyPr/>
          <a:lstStyle/>
          <a:p>
            <a:r>
              <a:rPr lang="en-IN" dirty="0"/>
              <a:t>Requirements</a:t>
            </a:r>
          </a:p>
        </p:txBody>
      </p:sp>
      <p:sp>
        <p:nvSpPr>
          <p:cNvPr id="3" name="Content Placeholder 2">
            <a:extLst>
              <a:ext uri="{FF2B5EF4-FFF2-40B4-BE49-F238E27FC236}">
                <a16:creationId xmlns:a16="http://schemas.microsoft.com/office/drawing/2014/main" id="{917EE04F-B02E-B6A9-7988-27224CD03AAA}"/>
              </a:ext>
            </a:extLst>
          </p:cNvPr>
          <p:cNvSpPr>
            <a:spLocks noGrp="1"/>
          </p:cNvSpPr>
          <p:nvPr>
            <p:ph idx="1"/>
          </p:nvPr>
        </p:nvSpPr>
        <p:spPr/>
        <p:txBody>
          <a:bodyPr>
            <a:noAutofit/>
          </a:bodyPr>
          <a:lstStyle/>
          <a:p>
            <a:r>
              <a:rPr lang="en-IN" dirty="0">
                <a:latin typeface="Times New Roman" panose="02020603050405020304" pitchFamily="18" charset="0"/>
                <a:cs typeface="Times New Roman" panose="02020603050405020304" pitchFamily="18" charset="0"/>
              </a:rPr>
              <a:t>SOFTWARE REQUIREMENTS:</a:t>
            </a:r>
          </a:p>
          <a:p>
            <a:pPr lvl="1">
              <a:buFont typeface="+mj-lt"/>
              <a:buAutoNum type="arabicPeriod"/>
            </a:pPr>
            <a:r>
              <a:rPr lang="en-IN" dirty="0">
                <a:latin typeface="Times New Roman" panose="02020603050405020304" pitchFamily="18" charset="0"/>
                <a:cs typeface="Times New Roman" panose="02020603050405020304" pitchFamily="18" charset="0"/>
              </a:rPr>
              <a:t>OS : Windows</a:t>
            </a:r>
          </a:p>
          <a:p>
            <a:pPr lvl="1">
              <a:buFont typeface="+mj-lt"/>
              <a:buAutoNum type="arabicPeriod"/>
            </a:pPr>
            <a:r>
              <a:rPr lang="en-IN" dirty="0">
                <a:latin typeface="Times New Roman" panose="02020603050405020304" pitchFamily="18" charset="0"/>
                <a:cs typeface="Times New Roman" panose="02020603050405020304" pitchFamily="18" charset="0"/>
              </a:rPr>
              <a:t>Coding Language : Python</a:t>
            </a:r>
          </a:p>
          <a:p>
            <a:pPr lvl="1">
              <a:buFont typeface="+mj-lt"/>
              <a:buAutoNum type="arabicPeriod"/>
            </a:pPr>
            <a:r>
              <a:rPr lang="en-IN" dirty="0">
                <a:latin typeface="Times New Roman" panose="02020603050405020304" pitchFamily="18" charset="0"/>
                <a:cs typeface="Times New Roman" panose="02020603050405020304" pitchFamily="18" charset="0"/>
              </a:rPr>
              <a:t>Library : OpenCV, </a:t>
            </a:r>
            <a:r>
              <a:rPr lang="en-IN" dirty="0" err="1">
                <a:latin typeface="Times New Roman" panose="02020603050405020304" pitchFamily="18" charset="0"/>
                <a:cs typeface="Times New Roman" panose="02020603050405020304" pitchFamily="18" charset="0"/>
              </a:rPr>
              <a:t>Tensorflow</a:t>
            </a:r>
            <a:endParaRPr lang="en-IN" dirty="0">
              <a:latin typeface="Times New Roman" panose="02020603050405020304" pitchFamily="18" charset="0"/>
              <a:cs typeface="Times New Roman" panose="02020603050405020304" pitchFamily="18" charset="0"/>
            </a:endParaRPr>
          </a:p>
          <a:p>
            <a:pPr marL="457200" lvl="1" indent="0">
              <a:buNone/>
            </a:pPr>
            <a:endParaRPr lang="en-IN" sz="18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HARDWARE REQUIREMENTS:</a:t>
            </a:r>
          </a:p>
          <a:p>
            <a:pPr lvl="1">
              <a:buFont typeface="+mj-lt"/>
              <a:buAutoNum type="arabicPeriod"/>
            </a:pPr>
            <a:r>
              <a:rPr lang="en-IN" dirty="0">
                <a:latin typeface="Times New Roman" panose="02020603050405020304" pitchFamily="18" charset="0"/>
                <a:cs typeface="Times New Roman" panose="02020603050405020304" pitchFamily="18" charset="0"/>
              </a:rPr>
              <a:t>CPU :4 ARM Cortex-A53, 1.2GHz</a:t>
            </a:r>
          </a:p>
          <a:p>
            <a:pPr lvl="1">
              <a:buFont typeface="+mj-lt"/>
              <a:buAutoNum type="arabicPeriod"/>
            </a:pPr>
            <a:r>
              <a:rPr lang="en-IN" dirty="0">
                <a:latin typeface="Times New Roman" panose="02020603050405020304" pitchFamily="18" charset="0"/>
                <a:cs typeface="Times New Roman" panose="02020603050405020304" pitchFamily="18" charset="0"/>
              </a:rPr>
              <a:t>GPU: Broadcom </a:t>
            </a:r>
            <a:r>
              <a:rPr lang="en-IN" dirty="0" err="1">
                <a:latin typeface="Times New Roman" panose="02020603050405020304" pitchFamily="18" charset="0"/>
                <a:cs typeface="Times New Roman" panose="02020603050405020304" pitchFamily="18" charset="0"/>
              </a:rPr>
              <a:t>VideoCore</a:t>
            </a:r>
            <a:r>
              <a:rPr lang="en-IN" dirty="0">
                <a:latin typeface="Times New Roman" panose="02020603050405020304" pitchFamily="18" charset="0"/>
                <a:cs typeface="Times New Roman" panose="02020603050405020304" pitchFamily="18" charset="0"/>
              </a:rPr>
              <a:t> IV </a:t>
            </a:r>
          </a:p>
          <a:p>
            <a:pPr lvl="1">
              <a:buFont typeface="+mj-lt"/>
              <a:buAutoNum type="arabicPeriod"/>
            </a:pPr>
            <a:r>
              <a:rPr lang="en-IN" dirty="0">
                <a:latin typeface="Times New Roman" panose="02020603050405020304" pitchFamily="18" charset="0"/>
                <a:cs typeface="Times New Roman" panose="02020603050405020304" pitchFamily="18" charset="0"/>
              </a:rPr>
              <a:t>RAM: 1GB LPDDR2 (900 MHz)</a:t>
            </a:r>
          </a:p>
          <a:p>
            <a:pPr lvl="1">
              <a:buFont typeface="+mj-lt"/>
              <a:buAutoNum type="arabicPeriod"/>
            </a:pPr>
            <a:r>
              <a:rPr lang="en-IN" dirty="0">
                <a:latin typeface="Times New Roman" panose="02020603050405020304" pitchFamily="18" charset="0"/>
                <a:cs typeface="Times New Roman" panose="02020603050405020304" pitchFamily="18" charset="0"/>
              </a:rPr>
              <a:t>Camera: Raspberry Pi Camera Module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9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932E-61C4-FC1E-471F-6EA3769B9A1F}"/>
              </a:ext>
            </a:extLst>
          </p:cNvPr>
          <p:cNvSpPr>
            <a:spLocks noGrp="1"/>
          </p:cNvSpPr>
          <p:nvPr>
            <p:ph type="title"/>
          </p:nvPr>
        </p:nvSpPr>
        <p:spPr/>
        <p:txBody>
          <a:bodyPr/>
          <a:lstStyle/>
          <a:p>
            <a:r>
              <a:rPr lang="en-US" dirty="0"/>
              <a:t>Use Case Diagram:</a:t>
            </a:r>
            <a:endParaRPr lang="en-IN" dirty="0"/>
          </a:p>
        </p:txBody>
      </p:sp>
      <p:pic>
        <p:nvPicPr>
          <p:cNvPr id="4" name="Content Placeholder 3">
            <a:extLst>
              <a:ext uri="{FF2B5EF4-FFF2-40B4-BE49-F238E27FC236}">
                <a16:creationId xmlns:a16="http://schemas.microsoft.com/office/drawing/2014/main" id="{9686CAA6-09C0-55C0-5872-4A00085E34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1099" y="1115560"/>
            <a:ext cx="4156068" cy="5378441"/>
          </a:xfrm>
          <a:prstGeom prst="rect">
            <a:avLst/>
          </a:prstGeom>
        </p:spPr>
      </p:pic>
      <p:sp>
        <p:nvSpPr>
          <p:cNvPr id="5" name="TextBox 4">
            <a:extLst>
              <a:ext uri="{FF2B5EF4-FFF2-40B4-BE49-F238E27FC236}">
                <a16:creationId xmlns:a16="http://schemas.microsoft.com/office/drawing/2014/main" id="{1985353A-F8AA-DD62-F1B4-6F26DF71BD7F}"/>
              </a:ext>
            </a:extLst>
          </p:cNvPr>
          <p:cNvSpPr txBox="1"/>
          <p:nvPr/>
        </p:nvSpPr>
        <p:spPr>
          <a:xfrm>
            <a:off x="5178177" y="6355501"/>
            <a:ext cx="31724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2: Use Case Diagram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5325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177</TotalTime>
  <Words>1729</Words>
  <Application>Microsoft Office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Times New Roman</vt:lpstr>
      <vt:lpstr>Trebuchet MS</vt:lpstr>
      <vt:lpstr>Wingdings 3</vt:lpstr>
      <vt:lpstr>Facet</vt:lpstr>
      <vt:lpstr>INTELLIGENT SOCIAL SURVEILLANCE SYSTEM</vt:lpstr>
      <vt:lpstr>INTRODUCTION</vt:lpstr>
      <vt:lpstr>PROBLEM STATEMENT</vt:lpstr>
      <vt:lpstr>RELATED WORK</vt:lpstr>
      <vt:lpstr>PowerPoint Presentation</vt:lpstr>
      <vt:lpstr>PROPOSED METHOD</vt:lpstr>
      <vt:lpstr>Scope of the Work</vt:lpstr>
      <vt:lpstr>Requirements</vt:lpstr>
      <vt:lpstr>Use Case Diagram:</vt:lpstr>
      <vt:lpstr>Activity Diagram</vt:lpstr>
      <vt:lpstr>Sequence Diagrams</vt:lpstr>
      <vt:lpstr>PowerPoint Presentation</vt:lpstr>
      <vt:lpstr>PowerPoint Presentation</vt:lpstr>
      <vt:lpstr>Result And Discussion:</vt:lpstr>
      <vt:lpstr>PowerPoint Presentation</vt:lpstr>
      <vt:lpstr>PowerPoint Presentation</vt:lpstr>
      <vt:lpstr>PowerPoint Presentation</vt:lpstr>
      <vt:lpstr>Technical discussion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SOCIAL SURVEILLANCE SYSTEM</dc:title>
  <dc:creator>Dhruvansh</dc:creator>
  <cp:lastModifiedBy>Dhruvansh</cp:lastModifiedBy>
  <cp:revision>23</cp:revision>
  <dcterms:created xsi:type="dcterms:W3CDTF">2022-05-06T16:10:50Z</dcterms:created>
  <dcterms:modified xsi:type="dcterms:W3CDTF">2022-05-06T19:18:34Z</dcterms:modified>
</cp:coreProperties>
</file>